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3447" autoAdjust="0"/>
  </p:normalViewPr>
  <p:slideViewPr>
    <p:cSldViewPr snapToGrid="0">
      <p:cViewPr>
        <p:scale>
          <a:sx n="90" d="100"/>
          <a:sy n="90" d="100"/>
        </p:scale>
        <p:origin x="-944" y="-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. Koch" userId="e9a64031-a9a1-4ef0-9420-e35d907462bc" providerId="ADAL" clId="{54EF7082-8CF2-4DA2-BAE2-507BEE0AC340}"/>
    <pc:docChg chg="custSel modSld">
      <pc:chgData name="Daniel R. Koch" userId="e9a64031-a9a1-4ef0-9420-e35d907462bc" providerId="ADAL" clId="{54EF7082-8CF2-4DA2-BAE2-507BEE0AC340}" dt="2026-04-20T19:20:26.887" v="292" actId="20577"/>
      <pc:docMkLst>
        <pc:docMk/>
      </pc:docMkLst>
      <pc:sldChg chg="modSp mod">
        <pc:chgData name="Daniel R. Koch" userId="e9a64031-a9a1-4ef0-9420-e35d907462bc" providerId="ADAL" clId="{54EF7082-8CF2-4DA2-BAE2-507BEE0AC340}" dt="2026-04-20T18:50:16.981" v="3" actId="20577"/>
        <pc:sldMkLst>
          <pc:docMk/>
          <pc:sldMk cId="3291834545" sldId="256"/>
        </pc:sldMkLst>
        <pc:spChg chg="mod">
          <ac:chgData name="Daniel R. Koch" userId="e9a64031-a9a1-4ef0-9420-e35d907462bc" providerId="ADAL" clId="{54EF7082-8CF2-4DA2-BAE2-507BEE0AC340}" dt="2026-04-20T18:50:16.981" v="3" actId="20577"/>
          <ac:spMkLst>
            <pc:docMk/>
            <pc:sldMk cId="3291834545" sldId="256"/>
            <ac:spMk id="2" creationId="{78E123EF-69C5-2A8F-D9AE-7294016616E3}"/>
          </ac:spMkLst>
        </pc:spChg>
      </pc:sldChg>
      <pc:sldChg chg="modSp mod">
        <pc:chgData name="Daniel R. Koch" userId="e9a64031-a9a1-4ef0-9420-e35d907462bc" providerId="ADAL" clId="{54EF7082-8CF2-4DA2-BAE2-507BEE0AC340}" dt="2026-04-20T18:51:46.663" v="13" actId="113"/>
        <pc:sldMkLst>
          <pc:docMk/>
          <pc:sldMk cId="1084783587" sldId="257"/>
        </pc:sldMkLst>
        <pc:spChg chg="mod">
          <ac:chgData name="Daniel R. Koch" userId="e9a64031-a9a1-4ef0-9420-e35d907462bc" providerId="ADAL" clId="{54EF7082-8CF2-4DA2-BAE2-507BEE0AC340}" dt="2026-04-20T18:51:46.663" v="13" actId="113"/>
          <ac:spMkLst>
            <pc:docMk/>
            <pc:sldMk cId="1084783587" sldId="257"/>
            <ac:spMk id="3" creationId="{52192C39-9DA3-D197-0A01-2225C3B5CCC9}"/>
          </ac:spMkLst>
        </pc:spChg>
      </pc:sldChg>
      <pc:sldChg chg="modSp mod">
        <pc:chgData name="Daniel R. Koch" userId="e9a64031-a9a1-4ef0-9420-e35d907462bc" providerId="ADAL" clId="{54EF7082-8CF2-4DA2-BAE2-507BEE0AC340}" dt="2026-04-20T18:52:50.802" v="28" actId="113"/>
        <pc:sldMkLst>
          <pc:docMk/>
          <pc:sldMk cId="3814022407" sldId="259"/>
        </pc:sldMkLst>
        <pc:spChg chg="mod">
          <ac:chgData name="Daniel R. Koch" userId="e9a64031-a9a1-4ef0-9420-e35d907462bc" providerId="ADAL" clId="{54EF7082-8CF2-4DA2-BAE2-507BEE0AC340}" dt="2026-04-20T18:52:50.802" v="28" actId="113"/>
          <ac:spMkLst>
            <pc:docMk/>
            <pc:sldMk cId="3814022407" sldId="259"/>
            <ac:spMk id="3" creationId="{BFEF673E-E625-5E29-F0FF-5F097E364FE3}"/>
          </ac:spMkLst>
        </pc:spChg>
      </pc:sldChg>
      <pc:sldChg chg="modSp mod">
        <pc:chgData name="Daniel R. Koch" userId="e9a64031-a9a1-4ef0-9420-e35d907462bc" providerId="ADAL" clId="{54EF7082-8CF2-4DA2-BAE2-507BEE0AC340}" dt="2026-04-20T18:52:15.176" v="24" actId="113"/>
        <pc:sldMkLst>
          <pc:docMk/>
          <pc:sldMk cId="3550131194" sldId="260"/>
        </pc:sldMkLst>
        <pc:spChg chg="mod">
          <ac:chgData name="Daniel R. Koch" userId="e9a64031-a9a1-4ef0-9420-e35d907462bc" providerId="ADAL" clId="{54EF7082-8CF2-4DA2-BAE2-507BEE0AC340}" dt="2026-04-20T18:52:15.176" v="24" actId="113"/>
          <ac:spMkLst>
            <pc:docMk/>
            <pc:sldMk cId="3550131194" sldId="260"/>
            <ac:spMk id="3" creationId="{6A9535C6-126E-0BE2-139C-2AF666A3F30E}"/>
          </ac:spMkLst>
        </pc:spChg>
      </pc:sldChg>
      <pc:sldChg chg="modSp mod">
        <pc:chgData name="Daniel R. Koch" userId="e9a64031-a9a1-4ef0-9420-e35d907462bc" providerId="ADAL" clId="{54EF7082-8CF2-4DA2-BAE2-507BEE0AC340}" dt="2026-04-20T18:53:23.142" v="35" actId="113"/>
        <pc:sldMkLst>
          <pc:docMk/>
          <pc:sldMk cId="802586274" sldId="261"/>
        </pc:sldMkLst>
        <pc:spChg chg="mod">
          <ac:chgData name="Daniel R. Koch" userId="e9a64031-a9a1-4ef0-9420-e35d907462bc" providerId="ADAL" clId="{54EF7082-8CF2-4DA2-BAE2-507BEE0AC340}" dt="2026-04-20T18:53:23.142" v="35" actId="113"/>
          <ac:spMkLst>
            <pc:docMk/>
            <pc:sldMk cId="802586274" sldId="261"/>
            <ac:spMk id="3" creationId="{611099DD-7D22-91EB-DA76-C488F3B873FA}"/>
          </ac:spMkLst>
        </pc:spChg>
      </pc:sldChg>
      <pc:sldChg chg="modSp mod">
        <pc:chgData name="Daniel R. Koch" userId="e9a64031-a9a1-4ef0-9420-e35d907462bc" providerId="ADAL" clId="{54EF7082-8CF2-4DA2-BAE2-507BEE0AC340}" dt="2026-04-20T18:53:54.934" v="38" actId="113"/>
        <pc:sldMkLst>
          <pc:docMk/>
          <pc:sldMk cId="3108456267" sldId="262"/>
        </pc:sldMkLst>
        <pc:spChg chg="mod">
          <ac:chgData name="Daniel R. Koch" userId="e9a64031-a9a1-4ef0-9420-e35d907462bc" providerId="ADAL" clId="{54EF7082-8CF2-4DA2-BAE2-507BEE0AC340}" dt="2026-04-20T18:53:54.934" v="38" actId="113"/>
          <ac:spMkLst>
            <pc:docMk/>
            <pc:sldMk cId="3108456267" sldId="262"/>
            <ac:spMk id="3" creationId="{0962BA8A-CD29-24CB-B233-225B46996EA9}"/>
          </ac:spMkLst>
        </pc:spChg>
      </pc:sldChg>
      <pc:sldChg chg="modSp mod">
        <pc:chgData name="Daniel R. Koch" userId="e9a64031-a9a1-4ef0-9420-e35d907462bc" providerId="ADAL" clId="{54EF7082-8CF2-4DA2-BAE2-507BEE0AC340}" dt="2026-04-20T19:20:26.887" v="292" actId="20577"/>
        <pc:sldMkLst>
          <pc:docMk/>
          <pc:sldMk cId="3729099898" sldId="263"/>
        </pc:sldMkLst>
        <pc:spChg chg="mod">
          <ac:chgData name="Daniel R. Koch" userId="e9a64031-a9a1-4ef0-9420-e35d907462bc" providerId="ADAL" clId="{54EF7082-8CF2-4DA2-BAE2-507BEE0AC340}" dt="2026-04-20T19:20:26.887" v="292" actId="20577"/>
          <ac:spMkLst>
            <pc:docMk/>
            <pc:sldMk cId="3729099898" sldId="263"/>
            <ac:spMk id="3" creationId="{384FDDC0-B07F-3217-9959-6773A9235C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1C06-D580-44F6-9276-600AFE235B13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B1AD-A16F-4E99-B1CA-8AA07C0EF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EB1AD-A16F-4E99-B1CA-8AA07C0EF3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9A72-AB1E-4576-FD09-F6258C0A6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EC0DC-A6C4-4DB9-B3A5-C9D596D65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0C9E-62CE-5511-E6F5-553B6CE2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E1FD-2B91-6F80-8245-0703F448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C6AC-9B9D-0DD6-C5AC-394CBD0D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F5E9-D361-3867-24CA-C668F63F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39865-EB53-EE5C-664C-5CF5175ED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8D3D3-A4F9-B143-3A54-B428F0F4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A3AC-C6AD-B37C-DCD2-57D58E72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7BBF-D2D5-C914-FDC3-942D4B8B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C4983-3293-6733-D6A1-7F6D7428F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6FCD3-8B3C-BC6B-A92C-A84844B80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0251-E6C0-3EB1-9D7A-1DC1A598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D64C1-9632-630F-CBF1-A00318EF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4CF4-636A-7FC2-F5F0-4D15BA0C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1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19C5-A572-F100-3C8F-0290E4D2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DE75-2101-6B83-EE9A-57033B997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E468-D579-7143-EF77-B68079C3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50F2B-1BCC-6664-E4BC-DA122504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19B7-AB7E-4C68-AA94-4321E411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1682-246E-8836-3529-4AFE5474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22515-B0AF-9CA8-03CD-E787D647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7399-E58E-AAC8-9CB4-E2EE64DD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6119-5024-CE2C-4740-827CD7CF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C5194-9BAE-4B66-9850-D4BC8B4A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ADCF-D289-876D-DD9C-C5DCF103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755E-53DB-4695-62AA-3CFB10B0C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B994A-9F9D-9632-DB20-DF7DF16C9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8A44F-0D14-7B02-CCFA-821F1D77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CA6CE-C01B-981E-CC72-B42D9C2B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BFDA8-985F-FAF7-7AE4-26BAC541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0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217E-6598-E9B9-C5DA-A29160FE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98209-479F-936E-EDE0-10D9578C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95D2F-7488-2A0F-6F4E-F940B6C77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27870-D483-EF36-AE57-084CDB11D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00034-42D5-00C3-5EA3-B30150B1F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4CAEE-8B44-C7EE-AF2D-4D8EC43A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E32B1-F01C-D3D8-4CE8-702F1EFF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29CAE-2ABB-D560-0173-8F2BA796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CD57-D473-9C7C-622F-AA7B2F35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25B89-9854-2D1B-467C-68EBFA37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7B512-7413-4EB7-DA1A-E9AF3F6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C550C-9DC1-73B0-5172-0B5634A8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E5A32-B70C-ADAE-E34E-6EE6914C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11C2-0C0A-FBCA-D11F-CC7B0AF5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19830-58EB-0908-787D-CDC95766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EAAB-4021-2D4D-9560-22A49CB6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A33A-F27D-20E4-90BF-4112474E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671E-3657-78B8-F3B6-D084D1C07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3D90F-1470-207D-AD31-0969717A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7AB44-768F-76CC-89AC-46338A1D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277DB-27F8-F01D-B562-061B2361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9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CB30-7B1B-F24D-67B1-2BE7125D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93A9B-4B9A-1ADE-789A-28E2D4319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90566-6925-1D02-461C-0E85BE395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21A67-B837-5C05-8C2A-01A5B15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344FC-DCBA-4870-5F2B-6A4AE098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4E714-CB4F-DA72-468C-1C91AF2A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9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8ED80-A9AD-FBB8-5D86-382EDEC1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E6AA3-0785-E632-D8BA-8CDE8B36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692ED-66BE-5D67-0FD0-A4E3210B0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65029-42BD-4CC4-BF97-635EB5749A6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4BE9-46E6-8D8B-DCBE-6DAA7A956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A785A-E3E9-F9CB-0C95-A70A8D3B5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674FB-C7AD-439B-84EA-6FD301C2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123EF-69C5-2A8F-D9AE-729401661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en-GB" sz="2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Cultural Exchange with Christianeum School, Hamburg, Germany, 2026-27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E19FC-046B-456E-2AB9-003709055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387224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en-GB" sz="2000">
                <a:solidFill>
                  <a:srgbClr val="FFFFFF"/>
                </a:solidFill>
              </a:rPr>
              <a:t>Kimbolton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1263D9-F109-69C5-FBC3-10187BAF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70" y="2181426"/>
            <a:ext cx="479716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DCD9FC-A5FD-7B12-EA95-EFA92EDE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217815"/>
            <a:ext cx="3997831" cy="39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00E24A68-7E7C-7126-3E3F-D188D26C8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3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11E-C675-4F01-E505-F04E68F5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Cultural Exchange</a:t>
            </a:r>
          </a:p>
        </p:txBody>
      </p:sp>
      <p:pic>
        <p:nvPicPr>
          <p:cNvPr id="3074" name="Picture 2" descr="r/germany - One of the most beautiful views over Hamburg, Germany">
            <a:extLst>
              <a:ext uri="{FF2B5EF4-FFF2-40B4-BE49-F238E27FC236}">
                <a16:creationId xmlns:a16="http://schemas.microsoft.com/office/drawing/2014/main" id="{883C22D9-E35C-2A98-3ABC-3B7FCF57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2C39-9DA3-D197-0A01-2225C3B5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954530"/>
            <a:ext cx="5444382" cy="45044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effectLst/>
                <a:latin typeface="Arial" panose="020B0604020202020204" pitchFamily="34" charset="0"/>
              </a:rPr>
              <a:t>We are excited to announce a Cultural School Exchange with Christianeum School in Hamburg, Germany.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effectLst/>
                <a:latin typeface="Arial" panose="020B0604020202020204" pitchFamily="34" charset="0"/>
              </a:rPr>
              <a:t>This exchange will offer students the chance to experience life in Germany and share British culture with their German counterparts.</a:t>
            </a:r>
            <a:endParaRPr lang="en-GB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effectLst/>
                <a:latin typeface="Arial" panose="020B0604020202020204" pitchFamily="34" charset="0"/>
              </a:rPr>
              <a:t>Dates for the exchange:</a:t>
            </a:r>
            <a:br>
              <a:rPr lang="en-GB" sz="1800" b="0" i="0" dirty="0">
                <a:effectLst/>
                <a:latin typeface="Arial" panose="020B0604020202020204" pitchFamily="34" charset="0"/>
              </a:rPr>
            </a:br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effectLst/>
                <a:latin typeface="Arial" panose="020B0604020202020204" pitchFamily="34" charset="0"/>
              </a:rPr>
              <a:t>Germany to UK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: 26th September (departure) – 4th October (return)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1800" b="0" i="0" dirty="0">
                <a:effectLst/>
                <a:latin typeface="Arial" panose="020B0604020202020204" pitchFamily="34" charset="0"/>
              </a:rPr>
            </a:br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dirty="0">
                <a:effectLst/>
                <a:latin typeface="Arial" panose="020B0604020202020204" pitchFamily="34" charset="0"/>
              </a:rPr>
              <a:t>UK to Germany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: </a:t>
            </a:r>
            <a:r>
              <a:rPr lang="en-GB" sz="1800" dirty="0">
                <a:latin typeface="Arial" panose="020B0604020202020204" pitchFamily="34" charset="0"/>
              </a:rPr>
              <a:t>9t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h April (departure) – 18th April (return)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8478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F5A2-E4F5-CFA1-46C7-F5E12B24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5863772" cy="1402470"/>
          </a:xfrm>
        </p:spPr>
        <p:txBody>
          <a:bodyPr anchor="t">
            <a:normAutofit/>
          </a:bodyPr>
          <a:lstStyle/>
          <a:p>
            <a:r>
              <a:rPr lang="en-GB" sz="3200" b="1" i="0">
                <a:effectLst/>
                <a:latin typeface="Arial" panose="020B0604020202020204" pitchFamily="34" charset="0"/>
              </a:rPr>
              <a:t>Germany’s Importance for Future Careers</a:t>
            </a:r>
            <a:endParaRPr lang="en-GB" sz="3200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35C6-126E-0BE2-139C-2AF666A3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8388"/>
            <a:ext cx="6324600" cy="41852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n-GB" sz="1600" b="1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i="0" dirty="0">
                <a:effectLst/>
                <a:latin typeface="Arial" panose="020B0604020202020204" pitchFamily="34" charset="0"/>
              </a:rPr>
              <a:t>Germany is one of the largest economies in the world and a key player in global trade, engineering and technology.</a:t>
            </a:r>
          </a:p>
          <a:p>
            <a:pPr>
              <a:spcBef>
                <a:spcPts val="0"/>
              </a:spcBef>
              <a:buNone/>
            </a:pPr>
            <a:br>
              <a:rPr lang="en-GB" sz="1600" b="0" i="0" dirty="0">
                <a:effectLst/>
                <a:latin typeface="Arial" panose="020B0604020202020204" pitchFamily="34" charset="0"/>
              </a:rPr>
            </a:br>
            <a:endParaRPr lang="en-GB" sz="1600" b="1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i="0" dirty="0">
                <a:effectLst/>
                <a:latin typeface="Arial" panose="020B0604020202020204" pitchFamily="34" charset="0"/>
              </a:rPr>
              <a:t>It’s the biggest in Europe, and the UK’s biggest European trading partner.</a:t>
            </a:r>
            <a:br>
              <a:rPr lang="en-GB" sz="1600" b="1" i="0" dirty="0">
                <a:effectLst/>
                <a:latin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br>
              <a:rPr lang="en-GB" sz="1600" b="0" i="0" dirty="0">
                <a:effectLst/>
                <a:latin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i="0" dirty="0">
                <a:effectLst/>
                <a:latin typeface="Arial" panose="020B0604020202020204" pitchFamily="34" charset="0"/>
              </a:rPr>
              <a:t>Many global companies have headquarters in Germany, and the country is a leader in automotive, engineering, renewable energy</a:t>
            </a:r>
            <a:r>
              <a:rPr lang="en-GB" sz="1600" b="1" dirty="0">
                <a:latin typeface="Arial" panose="020B0604020202020204" pitchFamily="34" charset="0"/>
              </a:rPr>
              <a:t> </a:t>
            </a:r>
            <a:r>
              <a:rPr lang="en-GB" sz="1600" b="1" i="0" dirty="0">
                <a:effectLst/>
                <a:latin typeface="Arial" panose="020B0604020202020204" pitchFamily="34" charset="0"/>
              </a:rPr>
              <a:t>and finance industries.</a:t>
            </a:r>
          </a:p>
          <a:p>
            <a:pPr>
              <a:spcBef>
                <a:spcPts val="0"/>
              </a:spcBef>
              <a:buNone/>
            </a:pPr>
            <a:br>
              <a:rPr lang="en-GB" sz="1600" b="0" i="0" dirty="0">
                <a:effectLst/>
                <a:latin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This exchange will give students the opportunity to immerse </a:t>
            </a:r>
            <a:r>
              <a:rPr lang="en-GB" sz="1600" i="0" dirty="0">
                <a:effectLst/>
                <a:latin typeface="Arial" panose="020B0604020202020204" pitchFamily="34" charset="0"/>
              </a:rPr>
              <a:t>themselves in a global economy and develop essential skills for their future careers.</a:t>
            </a:r>
          </a:p>
          <a:p>
            <a:endParaRPr lang="en-GB" sz="1300" dirty="0"/>
          </a:p>
        </p:txBody>
      </p:sp>
      <p:pic>
        <p:nvPicPr>
          <p:cNvPr id="5122" name="Picture 2" descr="IBM-German Brands">
            <a:extLst>
              <a:ext uri="{FF2B5EF4-FFF2-40B4-BE49-F238E27FC236}">
                <a16:creationId xmlns:a16="http://schemas.microsoft.com/office/drawing/2014/main" id="{04430B43-7AAE-4717-C71B-621B20D6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070" y="278890"/>
            <a:ext cx="4110810" cy="30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rmany economy">
            <a:extLst>
              <a:ext uri="{FF2B5EF4-FFF2-40B4-BE49-F238E27FC236}">
                <a16:creationId xmlns:a16="http://schemas.microsoft.com/office/drawing/2014/main" id="{8A503831-3ADD-8CA2-7134-5EC5042F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488" y="3674112"/>
            <a:ext cx="3773511" cy="29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3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9" name="Rectangle 41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ED4EB-FB3F-2A54-F7BD-46283734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3800" b="1" i="0" dirty="0">
                <a:effectLst/>
                <a:latin typeface="Arial" panose="020B0604020202020204" pitchFamily="34" charset="0"/>
              </a:rPr>
              <a:t>About Christianeum School, Hamburg</a:t>
            </a:r>
            <a:endParaRPr lang="en-GB" sz="3800" dirty="0"/>
          </a:p>
        </p:txBody>
      </p:sp>
      <p:sp>
        <p:nvSpPr>
          <p:cNvPr id="41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C71F-DA5C-2791-DECC-C6281213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7" y="2872899"/>
            <a:ext cx="5161927" cy="40998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300" i="0" dirty="0" err="1">
                <a:effectLst/>
                <a:latin typeface="Arial" panose="020B0604020202020204" pitchFamily="34" charset="0"/>
              </a:rPr>
              <a:t>Christaneum</a:t>
            </a:r>
            <a:r>
              <a:rPr lang="en-GB" sz="1300" i="0" dirty="0">
                <a:effectLst/>
                <a:latin typeface="Arial" panose="020B0604020202020204" pitchFamily="34" charset="0"/>
              </a:rPr>
              <a:t> is a prestigious</a:t>
            </a:r>
            <a:r>
              <a:rPr lang="en-GB" sz="1300" dirty="0">
                <a:latin typeface="Arial" panose="020B0604020202020204" pitchFamily="34" charset="0"/>
              </a:rPr>
              <a:t> </a:t>
            </a:r>
            <a:r>
              <a:rPr lang="en-GB" sz="1300" i="0" dirty="0">
                <a:effectLst/>
                <a:latin typeface="Arial" panose="020B0604020202020204" pitchFamily="34" charset="0"/>
              </a:rPr>
              <a:t>school </a:t>
            </a:r>
            <a:r>
              <a:rPr lang="en-GB" sz="1300" dirty="0">
                <a:latin typeface="Arial" panose="020B0604020202020204" pitchFamily="34" charset="0"/>
              </a:rPr>
              <a:t>in historic buildings</a:t>
            </a:r>
            <a:r>
              <a:rPr lang="en-GB" sz="1300" i="0" dirty="0">
                <a:effectLst/>
                <a:latin typeface="Arial" panose="020B0604020202020204" pitchFamily="34" charset="0"/>
              </a:rPr>
              <a:t> in the heart of Hamburg, Germany. Its </a:t>
            </a:r>
            <a:r>
              <a:rPr lang="en-GB" sz="1300" dirty="0">
                <a:latin typeface="Arial" panose="020B0604020202020204" pitchFamily="34" charset="0"/>
              </a:rPr>
              <a:t>ethos is similar to ours.</a:t>
            </a:r>
            <a:endParaRPr lang="en-GB" sz="130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GB" sz="13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300" i="0" dirty="0">
                <a:effectLst/>
                <a:latin typeface="Arial" panose="020B0604020202020204" pitchFamily="34" charset="0"/>
              </a:rPr>
              <a:t>The school offers a rich curriculum tha</a:t>
            </a:r>
            <a:r>
              <a:rPr lang="en-GB" sz="1300" dirty="0">
                <a:latin typeface="Arial" panose="020B0604020202020204" pitchFamily="34" charset="0"/>
              </a:rPr>
              <a:t>t emphasises internationalism. </a:t>
            </a:r>
          </a:p>
          <a:p>
            <a:pPr>
              <a:spcBef>
                <a:spcPts val="0"/>
              </a:spcBef>
              <a:buNone/>
            </a:pPr>
            <a:endParaRPr lang="en-GB" sz="130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300" i="0" dirty="0">
                <a:effectLst/>
                <a:latin typeface="Arial" panose="020B0604020202020204" pitchFamily="34" charset="0"/>
              </a:rPr>
              <a:t>The school has a diverse student body and promotes an environment of cross-cultural understanding, making it the ideal partner for this exchange.</a:t>
            </a:r>
            <a:br>
              <a:rPr lang="en-GB" sz="1300" i="0" dirty="0">
                <a:effectLst/>
                <a:latin typeface="Arial" panose="020B0604020202020204" pitchFamily="34" charset="0"/>
              </a:rPr>
            </a:br>
            <a:endParaRPr lang="en-GB" sz="130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300" i="0" dirty="0">
                <a:effectLst/>
                <a:latin typeface="Arial" panose="020B0604020202020204" pitchFamily="34" charset="0"/>
              </a:rPr>
              <a:t>Christianeum students engage in various cultural, artistic, and sporting activities</a:t>
            </a:r>
            <a:r>
              <a:rPr lang="en-GB" sz="1300" dirty="0">
                <a:latin typeface="Arial" panose="020B0604020202020204" pitchFamily="34" charset="0"/>
              </a:rPr>
              <a:t> – their main sports are football and hockey.</a:t>
            </a:r>
            <a:br>
              <a:rPr lang="en-GB" sz="1300" i="0" dirty="0">
                <a:effectLst/>
                <a:latin typeface="Arial" panose="020B0604020202020204" pitchFamily="34" charset="0"/>
              </a:rPr>
            </a:br>
            <a:endParaRPr lang="en-GB" sz="1300" b="1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300" b="1" i="0" dirty="0">
                <a:effectLst/>
                <a:latin typeface="Arial" panose="020B0604020202020204" pitchFamily="34" charset="0"/>
              </a:rPr>
              <a:t>This is a cultural exchange, not focused on language. All Christianeum students study and speak English.</a:t>
            </a:r>
            <a:br>
              <a:rPr lang="en-GB" sz="1300" i="0" dirty="0">
                <a:effectLst/>
                <a:latin typeface="Arial" panose="020B0604020202020204" pitchFamily="34" charset="0"/>
              </a:rPr>
            </a:br>
            <a:endParaRPr lang="en-GB" sz="130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300" i="0" dirty="0">
                <a:effectLst/>
                <a:latin typeface="Arial" panose="020B0604020202020204" pitchFamily="34" charset="0"/>
              </a:rPr>
              <a:t>That said, there will be an opportunity to learn some conversational German with Dr Koch and Miss Griggs, if you wish!</a:t>
            </a:r>
          </a:p>
          <a:p>
            <a:endParaRPr lang="en-GB" sz="900" dirty="0"/>
          </a:p>
        </p:txBody>
      </p:sp>
      <p:pic>
        <p:nvPicPr>
          <p:cNvPr id="4106" name="Picture 10" descr="Breathtaking Street Photos of Hamburg by Boris and Sandro Erceg #photography  #Hamburg #street #urban #instagram | Viajes, Foto, Turismo">
            <a:extLst>
              <a:ext uri="{FF2B5EF4-FFF2-40B4-BE49-F238E27FC236}">
                <a16:creationId xmlns:a16="http://schemas.microsoft.com/office/drawing/2014/main" id="{D44B2D62-6B0B-70F4-BBC5-D02B74BB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-1" b="81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You can get to beautiful Hamburg entirely by train in only nine hours from London">
            <a:extLst>
              <a:ext uri="{FF2B5EF4-FFF2-40B4-BE49-F238E27FC236}">
                <a16:creationId xmlns:a16="http://schemas.microsoft.com/office/drawing/2014/main" id="{424E5691-95E3-B75C-EBB8-D7B1EEE60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You can get to beautiful Hamburg entirely by train in only nine hours from London">
            <a:extLst>
              <a:ext uri="{FF2B5EF4-FFF2-40B4-BE49-F238E27FC236}">
                <a16:creationId xmlns:a16="http://schemas.microsoft.com/office/drawing/2014/main" id="{82169435-3757-04D7-6701-3BDCF8554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You can get to beautiful Hamburg entirely by train in only nine hours from London">
            <a:extLst>
              <a:ext uri="{FF2B5EF4-FFF2-40B4-BE49-F238E27FC236}">
                <a16:creationId xmlns:a16="http://schemas.microsoft.com/office/drawing/2014/main" id="{5B402B9B-4FAD-99AC-EFAD-8A2B5BFEF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You can get to beautiful Hamburg entirely by train in only nine hours from London">
            <a:extLst>
              <a:ext uri="{FF2B5EF4-FFF2-40B4-BE49-F238E27FC236}">
                <a16:creationId xmlns:a16="http://schemas.microsoft.com/office/drawing/2014/main" id="{EB433C2B-759F-8E7A-AC98-FBAE6C3A9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6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4637-2E66-FCE5-137F-A9CBC0A7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000" b="1" i="0" dirty="0">
                <a:effectLst/>
                <a:latin typeface="Arial" panose="020B0604020202020204" pitchFamily="34" charset="0"/>
              </a:rPr>
              <a:t>Why Hamburg?</a:t>
            </a:r>
            <a:br>
              <a:rPr lang="en-GB" sz="3000" b="0" i="0" dirty="0">
                <a:effectLst/>
                <a:latin typeface="Arial" panose="020B0604020202020204" pitchFamily="34" charset="0"/>
              </a:rPr>
            </a:br>
            <a:br>
              <a:rPr lang="en-GB" sz="3000" b="0" i="0" dirty="0">
                <a:effectLst/>
                <a:latin typeface="Arial" panose="020B0604020202020204" pitchFamily="34" charset="0"/>
              </a:rPr>
            </a:br>
            <a:endParaRPr lang="en-GB" sz="3000" dirty="0"/>
          </a:p>
        </p:txBody>
      </p:sp>
      <p:pic>
        <p:nvPicPr>
          <p:cNvPr id="4" name="Picture 2" descr="The Port of Hamburg">
            <a:extLst>
              <a:ext uri="{FF2B5EF4-FFF2-40B4-BE49-F238E27FC236}">
                <a16:creationId xmlns:a16="http://schemas.microsoft.com/office/drawing/2014/main" id="{34A9F2AF-668E-F61B-2B67-41BF98AF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r="16741" b="-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673E-E625-5E29-F0FF-5F097E36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04109"/>
            <a:ext cx="5444382" cy="48629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1800" b="0" i="0" dirty="0">
                <a:effectLst/>
                <a:latin typeface="Arial" panose="020B0604020202020204" pitchFamily="34" charset="0"/>
              </a:rPr>
            </a:br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i="0" dirty="0">
                <a:effectLst/>
                <a:latin typeface="Arial" panose="020B0604020202020204" pitchFamily="34" charset="0"/>
              </a:rPr>
              <a:t>Hamburg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 is Germany’s second-largest city. It’s bigger by far than any UK city apart from London.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1800" b="0" i="0" dirty="0">
                <a:effectLst/>
                <a:latin typeface="Arial" panose="020B0604020202020204" pitchFamily="34" charset="0"/>
              </a:rPr>
            </a:br>
            <a:endParaRPr lang="en-GB" sz="1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i="0" dirty="0">
                <a:effectLst/>
                <a:latin typeface="Arial" panose="020B0604020202020204" pitchFamily="34" charset="0"/>
              </a:rPr>
              <a:t>The Harbour of Hamburg is one of the busiest ports in Europe, making the city an international trading hub.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1800" i="0" dirty="0">
                <a:effectLst/>
                <a:latin typeface="Arial" panose="020B0604020202020204" pitchFamily="34" charset="0"/>
              </a:rPr>
            </a:br>
            <a:endParaRPr lang="en-GB" sz="1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i="0" dirty="0">
                <a:effectLst/>
                <a:latin typeface="Arial" panose="020B0604020202020204" pitchFamily="34" charset="0"/>
              </a:rPr>
              <a:t>We will see beautiful parks, vibrant cultural venues like the Elbphilharmonie concert hall, and the stunning architecture of St. Michael’s Church.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1800" i="0" dirty="0">
                <a:effectLst/>
                <a:latin typeface="Arial" panose="020B0604020202020204" pitchFamily="34" charset="0"/>
              </a:rPr>
            </a:br>
            <a:endParaRPr lang="en-GB" sz="180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i="0" dirty="0">
                <a:effectLst/>
                <a:latin typeface="Arial" panose="020B0604020202020204" pitchFamily="34" charset="0"/>
              </a:rPr>
              <a:t>Hamburg is famous for its friendly atmosphere, world-class museums and amazing food.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1402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180C1-A645-48A9-FC39-B85B3AB2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92" y="349135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en-GB" sz="4800" b="1" i="0" dirty="0">
                <a:effectLst/>
                <a:latin typeface="Arial" panose="020B0604020202020204" pitchFamily="34" charset="0"/>
              </a:rPr>
              <a:t>The Value of School Exchanges</a:t>
            </a:r>
            <a:br>
              <a:rPr lang="en-GB" sz="2800" b="0" i="0" dirty="0">
                <a:effectLst/>
                <a:latin typeface="Arial" panose="020B0604020202020204" pitchFamily="34" charset="0"/>
              </a:rPr>
            </a:br>
            <a:br>
              <a:rPr lang="en-GB" sz="2800" b="0" i="0" dirty="0">
                <a:effectLst/>
                <a:latin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99DD-7D22-91EB-DA76-C488F3B8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546167"/>
            <a:ext cx="5697189" cy="50707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Cultural Understanding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: Build deeper cross-cultural understanding and friendships by living with a host family and interacting with students at </a:t>
            </a:r>
            <a:r>
              <a:rPr lang="en-GB" sz="2000" b="0" i="0" dirty="0" err="1">
                <a:effectLst/>
                <a:latin typeface="Arial" panose="020B0604020202020204" pitchFamily="34" charset="0"/>
              </a:rPr>
              <a:t>Christianeum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Personal Growth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: </a:t>
            </a:r>
            <a:r>
              <a:rPr lang="en-GB" sz="2000" i="0" dirty="0">
                <a:effectLst/>
                <a:latin typeface="Arial" panose="020B0604020202020204" pitchFamily="34" charset="0"/>
              </a:rPr>
              <a:t>Develop confidence, independence, and adaptability while exploring a new culture.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Future Opportunities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: </a:t>
            </a:r>
            <a:r>
              <a:rPr lang="en-GB" sz="2000" i="0" dirty="0">
                <a:effectLst/>
                <a:latin typeface="Arial" panose="020B0604020202020204" pitchFamily="34" charset="0"/>
              </a:rPr>
              <a:t>Forge valuable international connections and gain exposure to different perspectives and global networks.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Exchanges are an incredible way to expand your horizons and enrich your education beyond the classroom.</a:t>
            </a:r>
            <a:endParaRPr lang="en-GB" sz="2000" b="1" dirty="0"/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A19C14F9-5B3A-AACE-6EC2-1492A4BA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r="14307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7" name="Rectangle 82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Shopping &amp; Enjoyment in Hamburg">
            <a:extLst>
              <a:ext uri="{FF2B5EF4-FFF2-40B4-BE49-F238E27FC236}">
                <a16:creationId xmlns:a16="http://schemas.microsoft.com/office/drawing/2014/main" id="{C271A02F-814B-3BD0-945F-DC557B35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 bwMode="auto">
          <a:xfrm>
            <a:off x="-17443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9" name="Rectangle 82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BE853-6217-93C6-3BDF-BF2C02EE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How the exchange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BA8A-CD29-24CB-B233-225B4699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0" y="1897380"/>
            <a:ext cx="3992879" cy="49606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• 12-15 places available</a:t>
            </a:r>
            <a:br>
              <a:rPr lang="en-GB" sz="1600" b="0" i="0" dirty="0">
                <a:effectLst/>
                <a:latin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We will </a:t>
            </a:r>
            <a:r>
              <a:rPr lang="en-GB" sz="1600" b="1" i="0" dirty="0">
                <a:effectLst/>
                <a:latin typeface="Arial" panose="020B0604020202020204" pitchFamily="34" charset="0"/>
              </a:rPr>
              <a:t>travel</a:t>
            </a:r>
            <a:r>
              <a:rPr lang="en-GB" sz="1600" b="0" i="0" dirty="0">
                <a:effectLst/>
                <a:latin typeface="Arial" panose="020B0604020202020204" pitchFamily="34" charset="0"/>
              </a:rPr>
              <a:t> from the UK to Hamburg in April, where we will be hosted by </a:t>
            </a:r>
            <a:r>
              <a:rPr lang="en-GB" sz="1600" i="0" dirty="0">
                <a:effectLst/>
                <a:latin typeface="Arial" panose="020B0604020202020204" pitchFamily="34" charset="0"/>
              </a:rPr>
              <a:t>Christianeum families and take part in a range of activities, visits and experiences</a:t>
            </a:r>
          </a:p>
          <a:p>
            <a:pPr>
              <a:spcBef>
                <a:spcPts val="0"/>
              </a:spcBef>
              <a:buNone/>
            </a:pP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The German students come to us first. We will host them at home for a week of school. They’ll also have some visits and trips, e.g., London, Cambridge, some of which we’ll do together.</a:t>
            </a:r>
          </a:p>
          <a:p>
            <a:pPr>
              <a:spcBef>
                <a:spcPts val="0"/>
              </a:spcBef>
              <a:buNone/>
            </a:pPr>
            <a:br>
              <a:rPr lang="en-GB" sz="1600" b="0" i="0" dirty="0">
                <a:effectLst/>
                <a:latin typeface="Arial" panose="020B0604020202020204" pitchFamily="34" charset="0"/>
              </a:rPr>
            </a:br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Costs will be low due to not needing to pay for accommodation. We’ll only need to pay for the plane tickets, some excursions and meals.</a:t>
            </a:r>
          </a:p>
          <a:p>
            <a:pPr>
              <a:spcBef>
                <a:spcPts val="0"/>
              </a:spcBef>
            </a:pPr>
            <a:endParaRPr lang="en-GB" sz="1400" b="0" i="0" dirty="0">
              <a:effectLst/>
              <a:latin typeface="Arial" panose="020B0604020202020204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845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C7C6C-3905-1BB0-D2D2-C6B71558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GB" sz="3000" b="1" i="0" dirty="0">
                <a:effectLst/>
                <a:latin typeface="Arial" panose="020B0604020202020204" pitchFamily="34" charset="0"/>
              </a:rPr>
              <a:t>How to Apply</a:t>
            </a:r>
            <a:br>
              <a:rPr lang="en-GB" sz="3000" b="0" i="0" dirty="0">
                <a:effectLst/>
                <a:latin typeface="Arial" panose="020B0604020202020204" pitchFamily="34" charset="0"/>
              </a:rPr>
            </a:br>
            <a:br>
              <a:rPr lang="en-GB" sz="3000" b="0" i="0" dirty="0">
                <a:effectLst/>
                <a:latin typeface="Arial" panose="020B0604020202020204" pitchFamily="34" charset="0"/>
              </a:rPr>
            </a:br>
            <a:endParaRPr lang="en-GB" sz="3000" dirty="0"/>
          </a:p>
        </p:txBody>
      </p:sp>
      <p:pic>
        <p:nvPicPr>
          <p:cNvPr id="9220" name="Picture 4" descr="Hamburg in Germany">
            <a:extLst>
              <a:ext uri="{FF2B5EF4-FFF2-40B4-BE49-F238E27FC236}">
                <a16:creationId xmlns:a16="http://schemas.microsoft.com/office/drawing/2014/main" id="{17DBA218-20C9-D83A-D63A-54D95484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DDC0-B07F-3217-9959-6773A923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092" y="4636116"/>
            <a:ext cx="7556860" cy="240476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200" b="1" i="0" dirty="0">
                <a:effectLst/>
                <a:latin typeface="Arial" panose="020B0604020202020204" pitchFamily="34" charset="0"/>
              </a:rPr>
              <a:t>Eligibility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: Open to all students who are eager to learn, explore new cultures</a:t>
            </a:r>
            <a:r>
              <a:rPr lang="en-GB" sz="1200" dirty="0">
                <a:latin typeface="Arial" panose="020B0604020202020204" pitchFamily="34" charset="0"/>
              </a:rPr>
              <a:t> 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and make lasting international friendships. </a:t>
            </a:r>
            <a:endParaRPr lang="en-GB" sz="12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GB" sz="1200" b="0" i="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200" b="1" i="0" dirty="0">
                <a:effectLst/>
                <a:latin typeface="Arial" panose="020B0604020202020204" pitchFamily="34" charset="0"/>
              </a:rPr>
              <a:t>How to apply:</a:t>
            </a:r>
            <a:r>
              <a:rPr lang="en-GB" sz="1200" i="0" dirty="0">
                <a:effectLst/>
                <a:latin typeface="Arial" panose="020B0604020202020204" pitchFamily="34" charset="0"/>
              </a:rPr>
              <a:t> You will get an applicatio</a:t>
            </a:r>
            <a:r>
              <a:rPr lang="en-GB" sz="1200" dirty="0">
                <a:latin typeface="Arial" panose="020B0604020202020204" pitchFamily="34" charset="0"/>
              </a:rPr>
              <a:t>n form by email. Please complete and send to Mr Pithers by 30</a:t>
            </a:r>
            <a:r>
              <a:rPr lang="en-GB" sz="1200" baseline="30000" dirty="0">
                <a:latin typeface="Arial" panose="020B0604020202020204" pitchFamily="34" charset="0"/>
              </a:rPr>
              <a:t>th</a:t>
            </a:r>
            <a:r>
              <a:rPr lang="en-GB" sz="1200" dirty="0">
                <a:latin typeface="Arial" panose="020B0604020202020204" pitchFamily="34" charset="0"/>
              </a:rPr>
              <a:t> April</a:t>
            </a:r>
            <a:r>
              <a:rPr lang="en-GB" sz="1200">
                <a:latin typeface="Arial" panose="020B0604020202020204" pitchFamily="34" charset="0"/>
              </a:rPr>
              <a:t>. </a:t>
            </a:r>
            <a:endParaRPr lang="en-GB" sz="1200" b="1" i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GB" sz="12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200" b="1" i="0" dirty="0">
                <a:effectLst/>
                <a:latin typeface="Arial" panose="020B0604020202020204" pitchFamily="34" charset="0"/>
              </a:rPr>
              <a:t>Selection Criteria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: Enthusiasm, intellectual </a:t>
            </a:r>
            <a:r>
              <a:rPr lang="en-GB" sz="1200" dirty="0">
                <a:latin typeface="Arial" panose="020B0604020202020204" pitchFamily="34" charset="0"/>
              </a:rPr>
              <a:t>curiosity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 and willingness to engage in the exchange experience.</a:t>
            </a:r>
          </a:p>
          <a:p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72909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3F87609ED054C9C1284709C647BDB" ma:contentTypeVersion="16" ma:contentTypeDescription="Create a new document." ma:contentTypeScope="" ma:versionID="b953b45f375e328b96721a80c9c55b16">
  <xsd:schema xmlns:xsd="http://www.w3.org/2001/XMLSchema" xmlns:xs="http://www.w3.org/2001/XMLSchema" xmlns:p="http://schemas.microsoft.com/office/2006/metadata/properties" xmlns:ns2="841ba08f-ffde-466e-b2a0-f52c4d59b8e6" xmlns:ns3="d1559c7b-ff6f-47f8-91e9-e00d90fe3dc0" targetNamespace="http://schemas.microsoft.com/office/2006/metadata/properties" ma:root="true" ma:fieldsID="9898783581c4fbd931f554a3cabd4287" ns2:_="" ns3:_="">
    <xsd:import namespace="841ba08f-ffde-466e-b2a0-f52c4d59b8e6"/>
    <xsd:import namespace="d1559c7b-ff6f-47f8-91e9-e00d90fe3d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ba08f-ffde-466e-b2a0-f52c4d59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a7b46ca-b8da-40b0-b47e-b8a06cbdf506}" ma:internalName="TaxCatchAll" ma:showField="CatchAllData" ma:web="841ba08f-ffde-466e-b2a0-f52c4d59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59c7b-ff6f-47f8-91e9-e00d90fe3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00c956a-7c36-4954-94ac-f1cb748d27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1ba08f-ffde-466e-b2a0-f52c4d59b8e6">
      <UserInfo>
        <DisplayName/>
        <AccountId xsi:nil="true"/>
        <AccountType/>
      </UserInfo>
    </SharedWithUsers>
    <lcf76f155ced4ddcb4097134ff3c332f xmlns="d1559c7b-ff6f-47f8-91e9-e00d90fe3dc0">
      <Terms xmlns="http://schemas.microsoft.com/office/infopath/2007/PartnerControls"/>
    </lcf76f155ced4ddcb4097134ff3c332f>
    <TaxCatchAll xmlns="841ba08f-ffde-466e-b2a0-f52c4d59b8e6" xsi:nil="true"/>
  </documentManagement>
</p:properties>
</file>

<file path=customXml/itemProps1.xml><?xml version="1.0" encoding="utf-8"?>
<ds:datastoreItem xmlns:ds="http://schemas.openxmlformats.org/officeDocument/2006/customXml" ds:itemID="{899500C1-39A8-407A-AA3E-185F2881CC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F3B9A-8BE8-4854-B5BD-196BE43EB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ba08f-ffde-466e-b2a0-f52c4d59b8e6"/>
    <ds:schemaRef ds:uri="d1559c7b-ff6f-47f8-91e9-e00d90fe3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9FEEF-2E42-45C3-B8B8-26E3F05575DD}">
  <ds:schemaRefs>
    <ds:schemaRef ds:uri="http://schemas.microsoft.com/office/2006/metadata/properties"/>
    <ds:schemaRef ds:uri="http://schemas.microsoft.com/office/infopath/2007/PartnerControls"/>
    <ds:schemaRef ds:uri="841ba08f-ffde-466e-b2a0-f52c4d59b8e6"/>
    <ds:schemaRef ds:uri="d1559c7b-ff6f-47f8-91e9-e00d90fe3d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Cultural Exchange with Christianeum School, Hamburg, Germany, 2026-27</vt:lpstr>
      <vt:lpstr>Cultural Exchange</vt:lpstr>
      <vt:lpstr>Germany’s Importance for Future Careers</vt:lpstr>
      <vt:lpstr>About Christianeum School, Hamburg</vt:lpstr>
      <vt:lpstr>Why Hamburg?  </vt:lpstr>
      <vt:lpstr>The Value of School Exchanges  </vt:lpstr>
      <vt:lpstr>How the exchange works</vt:lpstr>
      <vt:lpstr>How to Apply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Koch</dc:creator>
  <cp:lastModifiedBy>Daniel R. Koch</cp:lastModifiedBy>
  <cp:revision>7</cp:revision>
  <dcterms:created xsi:type="dcterms:W3CDTF">2025-03-09T19:51:56Z</dcterms:created>
  <dcterms:modified xsi:type="dcterms:W3CDTF">2026-04-20T19:20:27Z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0x010100E743F87609ED054C9C1284709C647BDB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{"FileActivityType":"9","FileActivityTimeStamp":"2025-03-25T11:53:58.743Z","FileActivityUsersOnPage":[{"DisplayName":"Daniel R. Koch","Id":"drk@kimboltonschool.com"},{"DisplayName":"Daniel R. Koch","Id":"drk@kimboltonschool.com"},{"DisplayName":"Adam Jessup","Id":"asj@kimboltonschool.com"}],"FileActivityNavigationId":null}</vt:lpwstr>
  </property>
  <property fmtid="{D5CDD505-2E9C-101B-9397-08002B2CF9AE}" pid="7" name="TriggerFlowInfo">
    <vt:lpwstr/>
  </property>
</Properties>
</file>